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1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76" autoAdjust="0"/>
    <p:restoredTop sz="94660"/>
  </p:normalViewPr>
  <p:slideViewPr>
    <p:cSldViewPr>
      <p:cViewPr varScale="1">
        <p:scale>
          <a:sx n="68" d="100"/>
          <a:sy n="68" d="100"/>
        </p:scale>
        <p:origin x="-142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AF343E49-ECBC-4D3B-BA34-5E02F1AC36EC}" type="datetimeFigureOut">
              <a:rPr lang="ru-RU" smtClean="0"/>
              <a:t>02.12.2017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57F3C842-AF09-4EB7-96B6-9227A89F7C55}" type="slidenum">
              <a:rPr lang="ru-RU" smtClean="0"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913" r:id="rId1"/>
    <p:sldLayoutId id="2147483914" r:id="rId2"/>
    <p:sldLayoutId id="2147483915" r:id="rId3"/>
    <p:sldLayoutId id="2147483916" r:id="rId4"/>
    <p:sldLayoutId id="2147483917" r:id="rId5"/>
    <p:sldLayoutId id="2147483918" r:id="rId6"/>
    <p:sldLayoutId id="2147483919" r:id="rId7"/>
    <p:sldLayoutId id="2147483920" r:id="rId8"/>
    <p:sldLayoutId id="2147483921" r:id="rId9"/>
    <p:sldLayoutId id="2147483922" r:id="rId10"/>
    <p:sldLayoutId id="2147483923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247456" y="4149080"/>
            <a:ext cx="4896544" cy="2304256"/>
          </a:xfrm>
        </p:spPr>
        <p:txBody>
          <a:bodyPr/>
          <a:lstStyle/>
          <a:p>
            <a:pPr algn="l"/>
            <a:r>
              <a:rPr lang="ru-RU" b="1" dirty="0" smtClean="0"/>
              <a:t>Педагог-психолог</a:t>
            </a:r>
          </a:p>
          <a:p>
            <a:pPr algn="l"/>
            <a:r>
              <a:rPr lang="ru-RU" b="1" dirty="0" smtClean="0"/>
              <a:t>МБУ ДО «Центр внешкольной работы» Авиастроительного района г.Казани</a:t>
            </a:r>
          </a:p>
          <a:p>
            <a:pPr algn="l"/>
            <a:r>
              <a:rPr lang="ru-RU" b="1" dirty="0" err="1" smtClean="0"/>
              <a:t>Ягудина</a:t>
            </a:r>
            <a:r>
              <a:rPr lang="ru-RU" b="1" dirty="0" smtClean="0"/>
              <a:t> В.Ш.</a:t>
            </a:r>
            <a:endParaRPr lang="ru-RU" b="1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0"/>
            <a:ext cx="8136904" cy="364502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/>
            </a:r>
            <a:br>
              <a:rPr lang="ru-RU" dirty="0" smtClean="0"/>
            </a:br>
            <a:r>
              <a:rPr lang="ru-RU" sz="5100" b="1" dirty="0" smtClean="0">
                <a:solidFill>
                  <a:srgbClr val="FF0000"/>
                </a:solidFill>
              </a:rPr>
              <a:t>«Применение метода песочной терапии в практике с детьми с ограниченными возможностями»</a:t>
            </a:r>
            <a:endParaRPr lang="ru-RU" sz="5100" b="1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4098" name="Picture 2" descr="G:\песочная терапия 6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566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026" name="Picture 2" descr="G:\песочная терапия 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5535" y="188640"/>
            <a:ext cx="8448939" cy="633670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достижение эффекта </a:t>
            </a:r>
            <a:r>
              <a:rPr lang="ru-RU" sz="4000" dirty="0" err="1" smtClean="0"/>
              <a:t>самоисцеления</a:t>
            </a:r>
            <a:r>
              <a:rPr lang="ru-RU" sz="4000" dirty="0" smtClean="0"/>
              <a:t> посредством спонтанного самовыражения.</a:t>
            </a:r>
            <a:endParaRPr lang="ru-RU" sz="4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1187624" y="260648"/>
            <a:ext cx="3096344" cy="1219200"/>
          </a:xfrm>
        </p:spPr>
        <p:txBody>
          <a:bodyPr>
            <a:noAutofit/>
          </a:bodyPr>
          <a:lstStyle/>
          <a:p>
            <a:r>
              <a:rPr lang="ru-RU" sz="6000" b="1" u="sng" dirty="0" smtClean="0">
                <a:solidFill>
                  <a:schemeClr val="accent4">
                    <a:lumMod val="50000"/>
                  </a:schemeClr>
                </a:solidFill>
              </a:rPr>
              <a:t>Цель:</a:t>
            </a:r>
            <a:endParaRPr lang="ru-RU" sz="60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  <p:pic>
        <p:nvPicPr>
          <p:cNvPr id="2050" name="Picture 2" descr="G:\382e8fe141b9b6c8bee659febb241c05-768x51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429000"/>
            <a:ext cx="4722912" cy="3148608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395536" y="1268760"/>
            <a:ext cx="8229600" cy="5328592"/>
          </a:xfrm>
        </p:spPr>
        <p:txBody>
          <a:bodyPr>
            <a:normAutofit lnSpcReduction="10000"/>
          </a:bodyPr>
          <a:lstStyle/>
          <a:p>
            <a:r>
              <a:rPr lang="ru-RU" sz="2400" dirty="0" smtClean="0"/>
              <a:t>развитие тактильно-кинетической чувствительности и мелкой моторики рук;;</a:t>
            </a:r>
          </a:p>
          <a:p>
            <a:r>
              <a:rPr lang="ru-RU" sz="2400" dirty="0" smtClean="0"/>
              <a:t>развитие способности к социализации;</a:t>
            </a:r>
          </a:p>
          <a:p>
            <a:r>
              <a:rPr lang="ru-RU" sz="2400" dirty="0" smtClean="0"/>
              <a:t>снятие мышечной напряженности;</a:t>
            </a:r>
          </a:p>
          <a:p>
            <a:r>
              <a:rPr lang="ru-RU" sz="2400" dirty="0" smtClean="0"/>
              <a:t>развитие активности, расширение жизненного опыта передаваемого педагогом в близкой для ребенка форме (принцип доступности информации);</a:t>
            </a:r>
          </a:p>
          <a:p>
            <a:r>
              <a:rPr lang="ru-RU" sz="2400" dirty="0" smtClean="0"/>
              <a:t>стабилизация эмоционального состояния;</a:t>
            </a:r>
          </a:p>
          <a:p>
            <a:r>
              <a:rPr lang="ru-RU" sz="2400" dirty="0" smtClean="0"/>
              <a:t>совершенствование зрительно-пространственной ориентировки, речевых возможностей;</a:t>
            </a:r>
          </a:p>
          <a:p>
            <a:r>
              <a:rPr lang="ru-RU" sz="2400" dirty="0" smtClean="0"/>
              <a:t>расширение словарного запаса;</a:t>
            </a:r>
          </a:p>
          <a:p>
            <a:r>
              <a:rPr lang="ru-RU" sz="2400" dirty="0" smtClean="0"/>
              <a:t>развитие фонематического слуха и восприятия;</a:t>
            </a:r>
          </a:p>
          <a:p>
            <a:r>
              <a:rPr lang="ru-RU" sz="2400" dirty="0" smtClean="0"/>
              <a:t>развитие связной речи, лексико-грамматических представлений.</a:t>
            </a:r>
          </a:p>
          <a:p>
            <a:pPr>
              <a:buNone/>
            </a:pPr>
            <a:endParaRPr lang="ru-RU" sz="20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6000" b="1" u="sng" dirty="0" smtClean="0">
                <a:solidFill>
                  <a:schemeClr val="accent4">
                    <a:lumMod val="50000"/>
                  </a:schemeClr>
                </a:solidFill>
              </a:rPr>
              <a:t>Задачи:</a:t>
            </a:r>
            <a:endParaRPr lang="ru-RU" sz="6000" b="1" u="sng" dirty="0">
              <a:solidFill>
                <a:schemeClr val="accent4">
                  <a:lumMod val="50000"/>
                </a:schemeClr>
              </a:solidFill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sz="3200" dirty="0" smtClean="0"/>
              <a:t>обучающие игры;</a:t>
            </a:r>
          </a:p>
          <a:p>
            <a:r>
              <a:rPr lang="ru-RU" sz="3200" dirty="0" smtClean="0"/>
              <a:t>моделирование игр-сказок;</a:t>
            </a:r>
          </a:p>
          <a:p>
            <a:r>
              <a:rPr lang="ru-RU" sz="3200" dirty="0" smtClean="0"/>
              <a:t>игры на развитие тактильно-кинестетической чувствительности и мелкой моторики рук;</a:t>
            </a:r>
          </a:p>
          <a:p>
            <a:r>
              <a:rPr lang="ru-RU" sz="3200" dirty="0" smtClean="0"/>
              <a:t>игры на развитие фонематического слуха;</a:t>
            </a:r>
          </a:p>
          <a:p>
            <a:r>
              <a:rPr lang="ru-RU" sz="3200" dirty="0" smtClean="0"/>
              <a:t>коррекция звукопроизношения;</a:t>
            </a:r>
          </a:p>
          <a:p>
            <a:r>
              <a:rPr lang="ru-RU" sz="3200" dirty="0" smtClean="0"/>
              <a:t>обучение чтению и письму.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32656"/>
            <a:ext cx="8686800" cy="1044352"/>
          </a:xfrm>
        </p:spPr>
        <p:txBody>
          <a:bodyPr>
            <a:noAutofit/>
          </a:bodyPr>
          <a:lstStyle/>
          <a:p>
            <a:r>
              <a:rPr lang="ru-RU" sz="5400" b="1" dirty="0" smtClean="0">
                <a:solidFill>
                  <a:schemeClr val="accent2"/>
                </a:solidFill>
              </a:rPr>
              <a:t>Виды песочной терапии:</a:t>
            </a:r>
            <a:endParaRPr lang="ru-RU" sz="5400" b="1" dirty="0">
              <a:solidFill>
                <a:schemeClr val="accent2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3074" name="Picture 2" descr="G:\382e8fe141b9b6c8bee659febb241c05-768x512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3600" dirty="0" smtClean="0"/>
              <a:t>создание естественной стимулирующей среды, в которой ребенок чувствует себя комфортно;</a:t>
            </a:r>
          </a:p>
          <a:p>
            <a:r>
              <a:rPr lang="ru-RU" sz="3600" dirty="0" smtClean="0"/>
              <a:t>«Оживление» абстрактных символов: букв, цифр, геометрических фигур и др.; </a:t>
            </a:r>
          </a:p>
          <a:p>
            <a:r>
              <a:rPr lang="ru-RU" sz="3600" dirty="0" smtClean="0"/>
              <a:t>«Проживание», проигрывание всевозможных ситуаций вместе с героями сказочных игр.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395536" y="0"/>
            <a:ext cx="8964488" cy="1556792"/>
          </a:xfrm>
        </p:spPr>
        <p:txBody>
          <a:bodyPr>
            <a:noAutofit/>
          </a:bodyPr>
          <a:lstStyle/>
          <a:p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Основные принципы игры </a:t>
            </a:r>
            <a:b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</a:br>
            <a:r>
              <a:rPr lang="ru-RU" sz="4400" b="1" dirty="0" smtClean="0">
                <a:solidFill>
                  <a:schemeClr val="accent4">
                    <a:lumMod val="75000"/>
                  </a:schemeClr>
                </a:solidFill>
              </a:rPr>
              <a:t>на песке:</a:t>
            </a:r>
            <a:endParaRPr lang="ru-RU" sz="4400" b="1" dirty="0">
              <a:solidFill>
                <a:schemeClr val="accent4">
                  <a:lumMod val="75000"/>
                </a:schemeClr>
              </a:solidFill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неспособен объяснить словами то, что думает или чувствует;</a:t>
            </a:r>
          </a:p>
          <a:p>
            <a:r>
              <a:rPr lang="ru-RU" sz="3200" dirty="0" smtClean="0"/>
              <a:t>ограничен с проявлении своих чувств или находится в состоянии фрустрации;</a:t>
            </a:r>
          </a:p>
          <a:p>
            <a:r>
              <a:rPr lang="ru-RU" sz="3200" dirty="0" smtClean="0"/>
              <a:t>переживает экзистенциальный кризис;</a:t>
            </a:r>
          </a:p>
          <a:p>
            <a:r>
              <a:rPr lang="ru-RU" sz="3200" dirty="0" smtClean="0"/>
              <a:t>остро переживает возрастной кризис;</a:t>
            </a:r>
          </a:p>
          <a:p>
            <a:r>
              <a:rPr lang="ru-RU" sz="3200" dirty="0" smtClean="0"/>
              <a:t>имеет психологическую травму;</a:t>
            </a:r>
          </a:p>
          <a:p>
            <a:r>
              <a:rPr lang="ru-RU" sz="3200" dirty="0" smtClean="0"/>
              <a:t>ЗПР и ОНР</a:t>
            </a:r>
            <a:endParaRPr lang="ru-RU" sz="32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002060"/>
                </a:solidFill>
              </a:rPr>
              <a:t>Рекомендовано , если:</a:t>
            </a:r>
            <a:endParaRPr lang="ru-RU" sz="5400" dirty="0">
              <a:solidFill>
                <a:srgbClr val="002060"/>
              </a:solidFill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ru-RU" sz="3600" dirty="0" smtClean="0"/>
              <a:t>уровень тревожности очень высок;</a:t>
            </a:r>
          </a:p>
          <a:p>
            <a:r>
              <a:rPr lang="ru-RU" sz="3600" dirty="0" smtClean="0"/>
              <a:t>присутствуют психические расстройства (</a:t>
            </a:r>
            <a:r>
              <a:rPr lang="ru-RU" sz="3600" dirty="0" err="1" smtClean="0"/>
              <a:t>гиперактивность</a:t>
            </a:r>
            <a:r>
              <a:rPr lang="ru-RU" sz="3600" dirty="0" smtClean="0"/>
              <a:t>, аутизм);</a:t>
            </a:r>
          </a:p>
          <a:p>
            <a:r>
              <a:rPr lang="ru-RU" sz="3600" dirty="0" smtClean="0"/>
              <a:t>аллергия на </a:t>
            </a:r>
            <a:r>
              <a:rPr lang="ru-RU" sz="3600" dirty="0" smtClean="0"/>
              <a:t>пыль и мелкие частицы</a:t>
            </a:r>
            <a:r>
              <a:rPr lang="ru-RU" sz="3600" dirty="0" smtClean="0"/>
              <a:t>, астма;</a:t>
            </a:r>
          </a:p>
          <a:p>
            <a:r>
              <a:rPr lang="ru-RU" sz="3600" dirty="0" smtClean="0"/>
              <a:t>кожные заболевания и порезы на руках.</a:t>
            </a:r>
          </a:p>
          <a:p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5400" dirty="0" smtClean="0">
                <a:solidFill>
                  <a:srgbClr val="FF0000"/>
                </a:solidFill>
              </a:rPr>
              <a:t>Не рекомендуется, если</a:t>
            </a:r>
            <a:endParaRPr lang="ru-RU" sz="5400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Paper</Template>
  <TotalTime>60</TotalTime>
  <Words>238</Words>
  <Application>Microsoft Office PowerPoint</Application>
  <PresentationFormat>Экран (4:3)</PresentationFormat>
  <Paragraphs>39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Бумажная</vt:lpstr>
      <vt:lpstr>     «Применение метода песочной терапии в практике с детьми с ограниченными возможностями»</vt:lpstr>
      <vt:lpstr>Слайд 2</vt:lpstr>
      <vt:lpstr>Цель:</vt:lpstr>
      <vt:lpstr>Задачи:</vt:lpstr>
      <vt:lpstr>Виды песочной терапии:</vt:lpstr>
      <vt:lpstr>Слайд 6</vt:lpstr>
      <vt:lpstr>Основные принципы игры  на песке:</vt:lpstr>
      <vt:lpstr>Рекомендовано , если:</vt:lpstr>
      <vt:lpstr>Не рекомендуется, если</vt:lpstr>
      <vt:lpstr>Слайд 10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«Применение метода песочной терапии в практике с детьми с ограниченными возможностями»</dc:title>
  <dc:creator>Dell</dc:creator>
  <cp:lastModifiedBy>Dell</cp:lastModifiedBy>
  <cp:revision>7</cp:revision>
  <dcterms:created xsi:type="dcterms:W3CDTF">2017-12-02T09:05:04Z</dcterms:created>
  <dcterms:modified xsi:type="dcterms:W3CDTF">2017-12-02T10:05:40Z</dcterms:modified>
</cp:coreProperties>
</file>